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21"/>
  </p:notesMasterIdLst>
  <p:handoutMasterIdLst>
    <p:handoutMasterId r:id="rId22"/>
  </p:handoutMasterIdLst>
  <p:sldIdLst>
    <p:sldId id="289" r:id="rId2"/>
    <p:sldId id="292" r:id="rId3"/>
    <p:sldId id="272" r:id="rId4"/>
    <p:sldId id="263" r:id="rId5"/>
    <p:sldId id="262" r:id="rId6"/>
    <p:sldId id="288" r:id="rId7"/>
    <p:sldId id="287" r:id="rId8"/>
    <p:sldId id="285" r:id="rId9"/>
    <p:sldId id="267" r:id="rId10"/>
    <p:sldId id="283" r:id="rId11"/>
    <p:sldId id="271" r:id="rId12"/>
    <p:sldId id="291" r:id="rId13"/>
    <p:sldId id="293" r:id="rId14"/>
    <p:sldId id="290" r:id="rId15"/>
    <p:sldId id="266" r:id="rId16"/>
    <p:sldId id="260" r:id="rId17"/>
    <p:sldId id="268" r:id="rId18"/>
    <p:sldId id="273" r:id="rId19"/>
    <p:sldId id="269" r:id="rId20"/>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8" d="100"/>
          <a:sy n="78" d="100"/>
        </p:scale>
        <p:origin x="-57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1D1647DC-BB24-4DF1-A599-FFDC994EC675}" type="datetimeFigureOut">
              <a:rPr lang="en-GB"/>
              <a:pPr>
                <a:defRPr/>
              </a:pPr>
              <a:t>15/11/2013</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22AD5F3A-5F50-4FA6-BE32-EF2A4C27A51B}" type="slidenum">
              <a:rPr lang="en-GB"/>
              <a:pPr>
                <a:defRPr/>
              </a:pPr>
              <a:t>‹#›</a:t>
            </a:fld>
            <a:endParaRPr lang="en-GB"/>
          </a:p>
        </p:txBody>
      </p:sp>
    </p:spTree>
    <p:extLst>
      <p:ext uri="{BB962C8B-B14F-4D97-AF65-F5344CB8AC3E}">
        <p14:creationId xmlns:p14="http://schemas.microsoft.com/office/powerpoint/2010/main" val="66115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59DD9837-F9FC-41FF-85FA-186370872C55}" type="datetimeFigureOut">
              <a:rPr lang="en-GB"/>
              <a:pPr>
                <a:defRPr/>
              </a:pPr>
              <a:t>15/11/2013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3A3D571C-1E08-4475-B766-0E74941EE758}" type="slidenum">
              <a:rPr lang="en-GB"/>
              <a:pPr>
                <a:defRPr/>
              </a:pPr>
              <a:t>‹#›</a:t>
            </a:fld>
            <a:endParaRPr lang="en-GB"/>
          </a:p>
        </p:txBody>
      </p:sp>
    </p:spTree>
    <p:extLst>
      <p:ext uri="{BB962C8B-B14F-4D97-AF65-F5344CB8AC3E}">
        <p14:creationId xmlns:p14="http://schemas.microsoft.com/office/powerpoint/2010/main" val="3991063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0FBF24-F157-4496-9709-CEBDD37A3936}" type="slidenum">
              <a:rPr lang="en-GB" altLang="en-US" smtClean="0"/>
              <a:pPr eaLnBrk="1" hangingPunct="1"/>
              <a:t>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1050AA-FAAB-4029-A3EC-9FC287FB8EBF}" type="slidenum">
              <a:rPr lang="en-GB" altLang="en-US" smtClean="0"/>
              <a:pPr eaLnBrk="1" hangingPunct="1"/>
              <a:t>6</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 slide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F6A172-00B8-4980-A202-BAB8CB0F87EB}" type="slidenum">
              <a:rPr lang="en-GB" altLang="en-US" smtClean="0"/>
              <a:pPr eaLnBrk="1" hangingPunct="1"/>
              <a:t>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777CAE-B42E-40BF-8474-9363870A183D}" type="slidenum">
              <a:rPr lang="en-GB" altLang="en-US" smtClean="0"/>
              <a:pPr eaLnBrk="1" hangingPunct="1"/>
              <a:t>13</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 slide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87327-BCFC-4BAE-B73E-C756369095B5}" type="slidenum">
              <a:rPr lang="en-GB" altLang="en-US" smtClean="0"/>
              <a:pPr eaLnBrk="1" hangingPunct="1"/>
              <a:t>14</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 slide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3A9620-ECED-4F9C-A994-D016B64ADC3A}" type="slidenum">
              <a:rPr lang="en-GB" altLang="en-US" smtClean="0"/>
              <a:pPr eaLnBrk="1" hangingPunct="1"/>
              <a:t>18</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 slide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F7AAFD-7D57-44D5-900D-13CBDCFFBFCC}" type="slidenum">
              <a:rPr lang="en-GB" altLang="en-US" smtClean="0"/>
              <a:pPr eaLnBrk="1" hangingPunct="1"/>
              <a:t>19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CA67210A-C7FB-4257-81BC-91E0901DC954}" type="slidenum">
              <a:rPr lang="en-GB" altLang="en-US"/>
              <a:pPr>
                <a:defRPr/>
              </a:pPr>
              <a:t>‹#›</a:t>
            </a:fld>
            <a:endParaRPr lang="en-GB" altLang="en-US"/>
          </a:p>
        </p:txBody>
      </p:sp>
    </p:spTree>
    <p:extLst>
      <p:ext uri="{BB962C8B-B14F-4D97-AF65-F5344CB8AC3E}">
        <p14:creationId xmlns:p14="http://schemas.microsoft.com/office/powerpoint/2010/main" val="3606910807"/>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9322355-61D7-4642-AC21-6AA147F67A95}" type="slidenum">
              <a:rPr lang="en-GB" altLang="en-US"/>
              <a:pPr>
                <a:defRPr/>
              </a:pPr>
              <a:t>‹#›</a:t>
            </a:fld>
            <a:endParaRPr lang="en-GB" altLang="en-US"/>
          </a:p>
        </p:txBody>
      </p:sp>
    </p:spTree>
    <p:extLst>
      <p:ext uri="{BB962C8B-B14F-4D97-AF65-F5344CB8AC3E}">
        <p14:creationId xmlns:p14="http://schemas.microsoft.com/office/powerpoint/2010/main" val="3309087336"/>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6EFD0C90-61C3-4039-B034-771F20454722}" type="slidenum">
              <a:rPr lang="en-GB" altLang="en-US"/>
              <a:pPr>
                <a:defRPr/>
              </a:pPr>
              <a:t>‹#›</a:t>
            </a:fld>
            <a:endParaRPr lang="en-GB" altLang="en-US"/>
          </a:p>
        </p:txBody>
      </p:sp>
    </p:spTree>
    <p:extLst>
      <p:ext uri="{BB962C8B-B14F-4D97-AF65-F5344CB8AC3E}">
        <p14:creationId xmlns:p14="http://schemas.microsoft.com/office/powerpoint/2010/main" val="250507555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C9E9D05-58C1-492C-AC1B-9213A388422F}" type="slidenum">
              <a:rPr lang="en-GB" altLang="en-US"/>
              <a:pPr>
                <a:defRPr/>
              </a:pPr>
              <a:t>‹#›</a:t>
            </a:fld>
            <a:endParaRPr lang="en-GB" altLang="en-US"/>
          </a:p>
        </p:txBody>
      </p:sp>
    </p:spTree>
    <p:extLst>
      <p:ext uri="{BB962C8B-B14F-4D97-AF65-F5344CB8AC3E}">
        <p14:creationId xmlns:p14="http://schemas.microsoft.com/office/powerpoint/2010/main" val="288640180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1D7BCC9C-F837-49FA-AB53-CBEED816117E}" type="slidenum">
              <a:rPr lang="en-GB" altLang="en-US"/>
              <a:pPr>
                <a:defRPr/>
              </a:pPr>
              <a:t>‹#›</a:t>
            </a:fld>
            <a:endParaRPr lang="en-GB" altLang="en-US"/>
          </a:p>
        </p:txBody>
      </p:sp>
    </p:spTree>
    <p:extLst>
      <p:ext uri="{BB962C8B-B14F-4D97-AF65-F5344CB8AC3E}">
        <p14:creationId xmlns:p14="http://schemas.microsoft.com/office/powerpoint/2010/main" val="104763027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F01A0641-CE5E-4169-8CE9-058B1DAB47F9}" type="slidenum">
              <a:rPr lang="en-GB" altLang="en-US"/>
              <a:pPr>
                <a:defRPr/>
              </a:pPr>
              <a:t>‹#›</a:t>
            </a:fld>
            <a:endParaRPr lang="en-GB" altLang="en-US"/>
          </a:p>
        </p:txBody>
      </p:sp>
    </p:spTree>
    <p:extLst>
      <p:ext uri="{BB962C8B-B14F-4D97-AF65-F5344CB8AC3E}">
        <p14:creationId xmlns:p14="http://schemas.microsoft.com/office/powerpoint/2010/main" val="242081198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46C86103-1816-4912-B927-4BD7C3701491}" type="slidenum">
              <a:rPr lang="en-GB" altLang="en-US"/>
              <a:pPr>
                <a:defRPr/>
              </a:pPr>
              <a:t>‹#›</a:t>
            </a:fld>
            <a:endParaRPr lang="en-GB" altLang="en-US"/>
          </a:p>
        </p:txBody>
      </p:sp>
    </p:spTree>
    <p:extLst>
      <p:ext uri="{BB962C8B-B14F-4D97-AF65-F5344CB8AC3E}">
        <p14:creationId xmlns:p14="http://schemas.microsoft.com/office/powerpoint/2010/main" val="1079672353"/>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434FD28A-5BF5-4470-85DB-8C949E976388}" type="slidenum">
              <a:rPr lang="en-GB" altLang="en-US"/>
              <a:pPr>
                <a:defRPr/>
              </a:pPr>
              <a:t>‹#›</a:t>
            </a:fld>
            <a:endParaRPr lang="en-GB" altLang="en-US"/>
          </a:p>
        </p:txBody>
      </p:sp>
    </p:spTree>
    <p:extLst>
      <p:ext uri="{BB962C8B-B14F-4D97-AF65-F5344CB8AC3E}">
        <p14:creationId xmlns:p14="http://schemas.microsoft.com/office/powerpoint/2010/main" val="1151283604"/>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DB175249-A004-45C3-9D52-DA4645B1778D}" type="slidenum">
              <a:rPr lang="en-GB" altLang="en-US"/>
              <a:pPr>
                <a:defRPr/>
              </a:pPr>
              <a:t>‹#›</a:t>
            </a:fld>
            <a:endParaRPr lang="en-GB" altLang="en-US"/>
          </a:p>
        </p:txBody>
      </p:sp>
    </p:spTree>
    <p:extLst>
      <p:ext uri="{BB962C8B-B14F-4D97-AF65-F5344CB8AC3E}">
        <p14:creationId xmlns:p14="http://schemas.microsoft.com/office/powerpoint/2010/main" val="86524590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9618C932-B323-45D0-B3A3-6C320973D1EB}" type="slidenum">
              <a:rPr lang="en-GB" altLang="en-US"/>
              <a:pPr>
                <a:defRPr/>
              </a:pPr>
              <a:t>‹#›</a:t>
            </a:fld>
            <a:endParaRPr lang="en-GB" altLang="en-US"/>
          </a:p>
        </p:txBody>
      </p:sp>
    </p:spTree>
    <p:extLst>
      <p:ext uri="{BB962C8B-B14F-4D97-AF65-F5344CB8AC3E}">
        <p14:creationId xmlns:p14="http://schemas.microsoft.com/office/powerpoint/2010/main" val="191291135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151DE640-BD9D-434D-BEA2-C495B0AC3A04}" type="slidenum">
              <a:rPr lang="en-GB" altLang="en-US"/>
              <a:pPr>
                <a:defRPr/>
              </a:pPr>
              <a:t>‹#›</a:t>
            </a:fld>
            <a:endParaRPr lang="en-GB" altLang="en-US"/>
          </a:p>
        </p:txBody>
      </p:sp>
    </p:spTree>
    <p:extLst>
      <p:ext uri="{BB962C8B-B14F-4D97-AF65-F5344CB8AC3E}">
        <p14:creationId xmlns:p14="http://schemas.microsoft.com/office/powerpoint/2010/main" val="107584994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E2AB8F-F995-4FE7-BFBD-3CBB2BB84A0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stCondLst>
                            <p:cond delay="0"/>
                          </p:stCondLst>
                        </p:cTn>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2700"/>
            <a:ext cx="9202738"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9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5364163" y="115888"/>
            <a:ext cx="3573462" cy="1584325"/>
          </a:xfrm>
          <a:solidFill>
            <a:schemeClr val="tx2">
              <a:lumMod val="20000"/>
              <a:lumOff val="80000"/>
            </a:schemeClr>
          </a:solidFill>
        </p:spPr>
        <p:txBody>
          <a:bodyPr rtlCol="0">
            <a:normAutofit fontScale="90000"/>
          </a:bodyPr>
          <a:lstStyle/>
          <a:p>
            <a:pPr eaLnBrk="1" fontAlgn="auto" hangingPunct="1">
              <a:spcAft>
                <a:spcPts val="0"/>
              </a:spcAft>
              <a:defRPr/>
            </a:pPr>
            <a:r>
              <a:rPr lang="en-GB" dirty="0" smtClean="0"/>
              <a:t/>
            </a:r>
            <a:br>
              <a:rPr lang="en-GB" dirty="0" smtClean="0"/>
            </a:br>
            <a:r>
              <a:rPr lang="en-GB" dirty="0" smtClean="0"/>
              <a:t/>
            </a:r>
            <a:br>
              <a:rPr lang="en-GB" dirty="0" smtClean="0"/>
            </a:br>
            <a:r>
              <a:rPr lang="en-GB" dirty="0"/>
              <a:t>Media Studies </a:t>
            </a:r>
            <a:br>
              <a:rPr lang="en-GB" dirty="0"/>
            </a:br>
            <a:r>
              <a:rPr lang="en-GB" dirty="0"/>
              <a:t>GCSE </a:t>
            </a:r>
            <a:r>
              <a:rPr lang="en-GB" dirty="0" smtClean="0"/>
              <a:t/>
            </a:r>
            <a:br>
              <a:rPr lang="en-GB" dirty="0" smtClean="0"/>
            </a:br>
            <a:r>
              <a:rPr lang="en-GB" dirty="0" smtClean="0"/>
              <a:t/>
            </a:r>
            <a:br>
              <a:rPr lang="en-GB" dirty="0" smtClean="0"/>
            </a:br>
            <a:endParaRPr lang="en-GB" dirty="0" smtClean="0"/>
          </a:p>
        </p:txBody>
      </p:sp>
      <p:sp>
        <p:nvSpPr>
          <p:cNvPr id="3" name="Content Placeholder 2"/>
          <p:cNvSpPr>
            <a:spLocks noGrp="1"/>
          </p:cNvSpPr>
          <p:nvPr>
            <p:ph idx="1"/>
          </p:nvPr>
        </p:nvSpPr>
        <p:spPr>
          <a:xfrm>
            <a:off x="107950" y="5373688"/>
            <a:ext cx="9036050" cy="13827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rtlCol="0">
            <a:normAutofit fontScale="85000" lnSpcReduction="20000"/>
          </a:bodyPr>
          <a:lstStyle/>
          <a:p>
            <a:pPr marL="0" indent="0" algn="ctr">
              <a:buFont typeface="Arial" charset="0"/>
              <a:buNone/>
              <a:defRPr/>
            </a:pPr>
            <a:r>
              <a:rPr lang="en-GB" sz="2800" dirty="0" smtClean="0"/>
              <a:t>Year 10 &amp; 11 students will </a:t>
            </a:r>
            <a:r>
              <a:rPr lang="en-GB" sz="2800" dirty="0"/>
              <a:t>do a starter on how the media </a:t>
            </a:r>
            <a:r>
              <a:rPr lang="en-GB" sz="2800" dirty="0" smtClean="0"/>
              <a:t>encourages us to </a:t>
            </a:r>
            <a:r>
              <a:rPr lang="en-GB" sz="2800" dirty="0"/>
              <a:t>aspire to a certain image or possess </a:t>
            </a:r>
            <a:r>
              <a:rPr lang="en-GB" sz="2800" dirty="0" smtClean="0"/>
              <a:t>certain </a:t>
            </a:r>
            <a:r>
              <a:rPr lang="en-GB" sz="2800" dirty="0"/>
              <a:t>brands, rather than aspiring to being a better </a:t>
            </a:r>
            <a:r>
              <a:rPr lang="en-GB" sz="2800" dirty="0" smtClean="0"/>
              <a:t>person.</a:t>
            </a:r>
            <a:endParaRPr lang="en-GB" sz="2800" dirty="0"/>
          </a:p>
          <a:p>
            <a:pPr marL="0" indent="0">
              <a:buFont typeface="Arial" charset="0"/>
              <a:buNone/>
              <a:defRPr/>
            </a:pPr>
            <a:r>
              <a:rPr lang="en-GB" sz="2800" dirty="0"/>
              <a:t> </a:t>
            </a:r>
          </a:p>
        </p:txBody>
      </p:sp>
    </p:spTree>
  </p:cSld>
  <p:clrMapOvr>
    <a:masterClrMapping/>
  </p:clrMapOvr>
  <p:transition spd="slow" advClick="0" advTm="10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00113" y="188913"/>
            <a:ext cx="7200900" cy="777875"/>
          </a:xfrm>
          <a:solidFill>
            <a:schemeClr val="bg1"/>
          </a:solidFill>
        </p:spPr>
        <p:txBody>
          <a:bodyPr rtlCol="0">
            <a:normAutofit/>
          </a:bodyPr>
          <a:lstStyle/>
          <a:p>
            <a:pPr eaLnBrk="1" fontAlgn="auto" hangingPunct="1">
              <a:spcAft>
                <a:spcPts val="0"/>
              </a:spcAft>
              <a:defRPr/>
            </a:pPr>
            <a:r>
              <a:rPr lang="en-GB" dirty="0" smtClean="0">
                <a:solidFill>
                  <a:schemeClr val="tx1">
                    <a:lumMod val="95000"/>
                    <a:lumOff val="5000"/>
                  </a:schemeClr>
                </a:solidFill>
              </a:rPr>
              <a:t>Modern Foreign Languages</a:t>
            </a:r>
          </a:p>
        </p:txBody>
      </p:sp>
      <p:sp>
        <p:nvSpPr>
          <p:cNvPr id="14339" name="Rectangle 3"/>
          <p:cNvSpPr>
            <a:spLocks noGrp="1" noChangeArrowheads="1"/>
          </p:cNvSpPr>
          <p:nvPr>
            <p:ph idx="1"/>
          </p:nvPr>
        </p:nvSpPr>
        <p:spPr>
          <a:xfrm>
            <a:off x="107950" y="5700713"/>
            <a:ext cx="8856663" cy="1152525"/>
          </a:xfrm>
          <a:solidFill>
            <a:schemeClr val="bg1"/>
          </a:solidFill>
        </p:spPr>
        <p:txBody>
          <a:bodyPr rtlCol="0">
            <a:normAutofit fontScale="55000" lnSpcReduction="20000"/>
          </a:bodyPr>
          <a:lstStyle/>
          <a:p>
            <a:pPr marL="0" indent="0" eaLnBrk="1" fontAlgn="auto" hangingPunct="1">
              <a:spcAft>
                <a:spcPts val="0"/>
              </a:spcAft>
              <a:buFont typeface="Wingdings" pitchFamily="2" charset="2"/>
              <a:buNone/>
              <a:defRPr/>
            </a:pPr>
            <a:r>
              <a:rPr lang="en-GB" sz="3800" b="1" dirty="0" smtClean="0"/>
              <a:t>A number of </a:t>
            </a:r>
            <a:r>
              <a:rPr lang="en-GB" sz="3800" b="1" dirty="0"/>
              <a:t>Y</a:t>
            </a:r>
            <a:r>
              <a:rPr lang="en-GB" sz="3800" b="1" dirty="0" smtClean="0"/>
              <a:t>ear 9 MFL teachers have studied weather as a mini topic with students in several languages. In OWW students will look at this in the context of climate change and global weather extremes/disasters!</a:t>
            </a:r>
          </a:p>
          <a:p>
            <a:pPr marL="0" indent="0" eaLnBrk="1" fontAlgn="auto" hangingPunct="1">
              <a:spcAft>
                <a:spcPts val="0"/>
              </a:spcAft>
              <a:buFont typeface="Wingdings" pitchFamily="2" charset="2"/>
              <a:buNone/>
              <a:defRPr/>
            </a:pPr>
            <a:r>
              <a:rPr lang="en-GB" sz="2400" dirty="0" smtClean="0"/>
              <a:t> </a:t>
            </a:r>
          </a:p>
        </p:txBody>
      </p:sp>
    </p:spTree>
  </p:cSld>
  <p:clrMapOvr>
    <a:masterClrMapping/>
  </p:clrMapOvr>
  <p:transition spd="slow" advClick="0" advTm="10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0"/>
            <a:ext cx="811371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4"/>
          <p:cNvSpPr>
            <a:spLocks noGrp="1" noChangeArrowheads="1"/>
          </p:cNvSpPr>
          <p:nvPr>
            <p:ph type="title"/>
          </p:nvPr>
        </p:nvSpPr>
        <p:spPr>
          <a:xfrm>
            <a:off x="6156325" y="122238"/>
            <a:ext cx="1728788" cy="785812"/>
          </a:xfrm>
          <a:solidFill>
            <a:schemeClr val="tx1"/>
          </a:solidFill>
        </p:spPr>
        <p:txBody>
          <a:bodyPr/>
          <a:lstStyle/>
          <a:p>
            <a:pPr eaLnBrk="1" hangingPunct="1"/>
            <a:r>
              <a:rPr lang="en-GB" altLang="en-US" smtClean="0">
                <a:solidFill>
                  <a:schemeClr val="bg1"/>
                </a:solidFill>
              </a:rPr>
              <a:t>Music</a:t>
            </a:r>
          </a:p>
        </p:txBody>
      </p:sp>
      <p:sp>
        <p:nvSpPr>
          <p:cNvPr id="2" name="Rectangle 5"/>
          <p:cNvSpPr>
            <a:spLocks noGrp="1" noChangeArrowheads="1"/>
          </p:cNvSpPr>
          <p:nvPr>
            <p:ph type="body" idx="1"/>
          </p:nvPr>
        </p:nvSpPr>
        <p:spPr>
          <a:xfrm>
            <a:off x="431800" y="3573463"/>
            <a:ext cx="4248150" cy="2592387"/>
          </a:xfrm>
          <a:solidFill>
            <a:schemeClr val="accent2">
              <a:lumMod val="40000"/>
              <a:lumOff val="60000"/>
            </a:schemeClr>
          </a:solidFill>
          <a:ln w="38100">
            <a:solidFill>
              <a:schemeClr val="tx1"/>
            </a:solidFill>
          </a:ln>
        </p:spPr>
        <p:txBody>
          <a:bodyPr/>
          <a:lstStyle/>
          <a:p>
            <a:pPr marL="0" indent="0" eaLnBrk="1" hangingPunct="1">
              <a:buFont typeface="Wingdings" pitchFamily="2" charset="2"/>
              <a:buNone/>
              <a:defRPr/>
            </a:pPr>
            <a:r>
              <a:rPr lang="en-GB" sz="2400" b="1" dirty="0" smtClean="0"/>
              <a:t>Year 8 Students are composing songs in an Urban style, writing lyrics highlighting issues from around the world and the need for global unity on these issues</a:t>
            </a:r>
            <a:r>
              <a:rPr lang="en-GB" sz="2400" dirty="0" smtClean="0"/>
              <a:t>. </a:t>
            </a:r>
          </a:p>
        </p:txBody>
      </p:sp>
      <p:sp>
        <p:nvSpPr>
          <p:cNvPr id="5" name="Rectangle 5"/>
          <p:cNvSpPr txBox="1">
            <a:spLocks noChangeArrowheads="1"/>
          </p:cNvSpPr>
          <p:nvPr/>
        </p:nvSpPr>
        <p:spPr bwMode="auto">
          <a:xfrm>
            <a:off x="468313" y="404813"/>
            <a:ext cx="4175125" cy="2519362"/>
          </a:xfrm>
          <a:prstGeom prst="rect">
            <a:avLst/>
          </a:prstGeom>
          <a:solidFill>
            <a:schemeClr val="accent1">
              <a:lumMod val="20000"/>
              <a:lumOff val="80000"/>
            </a:schemeClr>
          </a:solidFill>
          <a:ln w="38100">
            <a:solidFill>
              <a:schemeClr val="tx1"/>
            </a:solidFill>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Font typeface="Wingdings" pitchFamily="2" charset="2"/>
              <a:buNone/>
              <a:defRPr/>
            </a:pPr>
            <a:r>
              <a:rPr lang="en-GB" sz="2400" b="1" dirty="0" smtClean="0"/>
              <a:t>Year 7 Students will be learning about different styles of music from countries around the world including; China, India, Africa and Brazil.</a:t>
            </a:r>
            <a:endParaRPr lang="en-GB" sz="2400" dirty="0" smtClean="0"/>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128838"/>
            <a:ext cx="3667125"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6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abinetmagazine.org/issues/20/assets/images/AudieCover-Life.jpg"/>
          <p:cNvPicPr>
            <a:picLocks noChangeAspect="1" noChangeArrowheads="1"/>
          </p:cNvPicPr>
          <p:nvPr/>
        </p:nvPicPr>
        <p:blipFill>
          <a:blip r:embed="rId3">
            <a:extLst>
              <a:ext uri="{28A0092B-C50C-407E-A947-70E740481C1C}">
                <a14:useLocalDpi xmlns:a14="http://schemas.microsoft.com/office/drawing/2010/main" val="0"/>
              </a:ext>
            </a:extLst>
          </a:blip>
          <a:srcRect b="36967"/>
          <a:stretch>
            <a:fillRect/>
          </a:stretch>
        </p:blipFill>
        <p:spPr bwMode="auto">
          <a:xfrm>
            <a:off x="9525" y="5268913"/>
            <a:ext cx="19700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t2.gstatic.com/images?q=tbn:ANd9GcQa-DXOwM8xpul0-g-7Mjbhb97DfGh9vljfwdPRl8OwOL4zygM0cg"/>
          <p:cNvPicPr>
            <a:picLocks noChangeAspect="1" noChangeArrowheads="1"/>
          </p:cNvPicPr>
          <p:nvPr/>
        </p:nvPicPr>
        <p:blipFill>
          <a:blip r:embed="rId4">
            <a:extLst>
              <a:ext uri="{28A0092B-C50C-407E-A947-70E740481C1C}">
                <a14:useLocalDpi xmlns:a14="http://schemas.microsoft.com/office/drawing/2010/main" val="0"/>
              </a:ext>
            </a:extLst>
          </a:blip>
          <a:srcRect b="35185"/>
          <a:stretch>
            <a:fillRect/>
          </a:stretch>
        </p:blipFill>
        <p:spPr bwMode="auto">
          <a:xfrm>
            <a:off x="1979613" y="5224463"/>
            <a:ext cx="19939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cbi-theater-1.home.comcast.net/~cbi-theater-1/life061244/life_0612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31750"/>
            <a:ext cx="19812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http://t3.gstatic.com/images?q=tbn:ANd9GcR_UYKqDdGUBUVijU1pgyN2Qm0qJykbYw76OyA1G7oZJ_SHbM_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750"/>
            <a:ext cx="19796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http://i.telegraph.co.uk/multimedia/archive/02059/aug-1949_2059563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13025"/>
            <a:ext cx="197961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descr="http://1.bp.blogspot.com/-s_v4uPGRZ44/TaeAHtHPdeI/AAAAAAAAATE/Fn4qyUiJmfU/s1600/Churchill+Lif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1675" y="2608263"/>
            <a:ext cx="198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6" descr="http://thisrecording.com/storage/life_magazine_covers.jpg?__SQUARESPACE_CACHEVERSION=1267411366826"/>
          <p:cNvPicPr>
            <a:picLocks noChangeAspect="1" noChangeArrowheads="1"/>
          </p:cNvPicPr>
          <p:nvPr/>
        </p:nvPicPr>
        <p:blipFill>
          <a:blip r:embed="rId9">
            <a:extLst>
              <a:ext uri="{28A0092B-C50C-407E-A947-70E740481C1C}">
                <a14:useLocalDpi xmlns:a14="http://schemas.microsoft.com/office/drawing/2010/main" val="0"/>
              </a:ext>
            </a:extLst>
          </a:blip>
          <a:srcRect r="32986" b="13255"/>
          <a:stretch>
            <a:fillRect/>
          </a:stretch>
        </p:blipFill>
        <p:spPr bwMode="auto">
          <a:xfrm>
            <a:off x="3952875" y="-31750"/>
            <a:ext cx="53721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5650" y="3573463"/>
            <a:ext cx="7858125" cy="1938337"/>
          </a:xfrm>
          <a:prstGeom prst="rect">
            <a:avLst/>
          </a:prstGeom>
          <a:solidFill>
            <a:schemeClr val="lt1">
              <a:alpha val="83000"/>
            </a:schemeClr>
          </a:solidFill>
          <a:ln w="57150"/>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2400" dirty="0"/>
              <a:t>Year 10 Students will be looking at the work of ‘Life Magazine’ and the ways in which its photojournalists lived with people and infiltrated gangs to get the story for their readers around the world. They will then produce an article inspired by the magazine on a local news story.</a:t>
            </a:r>
          </a:p>
        </p:txBody>
      </p:sp>
      <p:sp>
        <p:nvSpPr>
          <p:cNvPr id="2" name="TextBox 1"/>
          <p:cNvSpPr txBox="1"/>
          <p:nvPr/>
        </p:nvSpPr>
        <p:spPr>
          <a:xfrm>
            <a:off x="42863" y="0"/>
            <a:ext cx="3113087" cy="769938"/>
          </a:xfrm>
          <a:prstGeom prst="rect">
            <a:avLst/>
          </a:prstGeom>
          <a:gradFill flip="none" rotWithShape="1">
            <a:gsLst>
              <a:gs pos="0">
                <a:schemeClr val="lt1">
                  <a:shade val="30000"/>
                  <a:satMod val="115000"/>
                </a:schemeClr>
              </a:gs>
              <a:gs pos="2000">
                <a:schemeClr val="lt1">
                  <a:shade val="100000"/>
                  <a:satMod val="115000"/>
                  <a:alpha val="76000"/>
                </a:schemeClr>
              </a:gs>
            </a:gsLst>
            <a:lin ang="10800000" scaled="1"/>
            <a:tileRect/>
          </a:gradFill>
          <a:ln w="38100"/>
        </p:spPr>
        <p:style>
          <a:lnRef idx="2">
            <a:schemeClr val="dk1"/>
          </a:lnRef>
          <a:fillRef idx="1">
            <a:schemeClr val="lt1"/>
          </a:fillRef>
          <a:effectRef idx="0">
            <a:schemeClr val="dk1"/>
          </a:effectRef>
          <a:fontRef idx="minor">
            <a:schemeClr val="dk1"/>
          </a:fontRef>
        </p:style>
        <p:txBody>
          <a:bodyPr wrap="none">
            <a:spAutoFit/>
          </a:bodyPr>
          <a:lstStyle/>
          <a:p>
            <a:pPr>
              <a:defRPr/>
            </a:pPr>
            <a:r>
              <a:rPr lang="en-GB" sz="4400" dirty="0"/>
              <a:t>Photography</a:t>
            </a:r>
          </a:p>
        </p:txBody>
      </p:sp>
    </p:spTree>
  </p:cSld>
  <p:clrMapOvr>
    <a:masterClrMapping/>
  </p:clrMapOvr>
  <p:transition spd="slow" advClick="0" advTm="16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23850" y="260350"/>
            <a:ext cx="8496300" cy="1081088"/>
          </a:xfrm>
          <a:solidFill>
            <a:schemeClr val="tx1"/>
          </a:solidFill>
        </p:spPr>
        <p:txBody>
          <a:bodyPr/>
          <a:lstStyle/>
          <a:p>
            <a:pPr eaLnBrk="1" hangingPunct="1"/>
            <a:r>
              <a:rPr lang="en-GB" altLang="en-US" smtClean="0">
                <a:solidFill>
                  <a:schemeClr val="bg1"/>
                </a:solidFill>
              </a:rPr>
              <a:t>Physical Education</a:t>
            </a:r>
          </a:p>
        </p:txBody>
      </p:sp>
      <p:pic>
        <p:nvPicPr>
          <p:cNvPr id="1536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17650"/>
            <a:ext cx="8569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5364163" y="2217738"/>
            <a:ext cx="29527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a:solidFill>
                  <a:schemeClr val="bg1"/>
                </a:solidFill>
              </a:rPr>
              <a:t>Year 8 students will be looking at opportunities for getting involved in an Inter-Tutor competition and how this can help develop relationships within a tutor group.</a:t>
            </a:r>
            <a:endParaRPr lang="en-GB" altLang="en-US">
              <a:solidFill>
                <a:schemeClr val="bg1"/>
              </a:solidFill>
            </a:endParaRPr>
          </a:p>
        </p:txBody>
      </p:sp>
    </p:spTree>
  </p:cSld>
  <p:clrMapOvr>
    <a:masterClrMapping/>
  </p:clrMapOvr>
  <p:transition spd="med" advClick="0" advTm="10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1738313" cy="993775"/>
          </a:xfrm>
          <a:solidFill>
            <a:schemeClr val="bg1"/>
          </a:solidFill>
        </p:spPr>
        <p:txBody>
          <a:bodyPr/>
          <a:lstStyle/>
          <a:p>
            <a:pPr eaLnBrk="1" hangingPunct="1"/>
            <a:r>
              <a:rPr lang="en-GB" altLang="en-US" b="1" smtClean="0">
                <a:solidFill>
                  <a:srgbClr val="000000"/>
                </a:solidFill>
              </a:rPr>
              <a:t>PSRE</a:t>
            </a:r>
          </a:p>
        </p:txBody>
      </p:sp>
      <p:sp>
        <p:nvSpPr>
          <p:cNvPr id="16387" name="Rectangle 3"/>
          <p:cNvSpPr>
            <a:spLocks noGrp="1" noChangeArrowheads="1"/>
          </p:cNvSpPr>
          <p:nvPr>
            <p:ph idx="1"/>
          </p:nvPr>
        </p:nvSpPr>
        <p:spPr>
          <a:xfrm>
            <a:off x="468313" y="5229225"/>
            <a:ext cx="8229600" cy="1512888"/>
          </a:xfrm>
          <a:solidFill>
            <a:schemeClr val="tx1"/>
          </a:solidFill>
        </p:spPr>
        <p:txBody>
          <a:bodyPr rtlCol="0">
            <a:normAutofit/>
          </a:bodyPr>
          <a:lstStyle/>
          <a:p>
            <a:pPr marL="0" indent="0" eaLnBrk="1" fontAlgn="auto" hangingPunct="1">
              <a:spcAft>
                <a:spcPts val="0"/>
              </a:spcAft>
              <a:buFont typeface="Wingdings" pitchFamily="2" charset="2"/>
              <a:buNone/>
              <a:defRPr/>
            </a:pPr>
            <a:r>
              <a:rPr lang="en-GB" sz="2800" b="1" dirty="0" smtClean="0">
                <a:solidFill>
                  <a:schemeClr val="accent1">
                    <a:lumMod val="60000"/>
                    <a:lumOff val="40000"/>
                  </a:schemeClr>
                </a:solidFill>
              </a:rPr>
              <a:t>Year </a:t>
            </a:r>
            <a:r>
              <a:rPr lang="en-GB" sz="2800" b="1" dirty="0">
                <a:solidFill>
                  <a:schemeClr val="accent1">
                    <a:lumMod val="60000"/>
                    <a:lumOff val="40000"/>
                  </a:schemeClr>
                </a:solidFill>
              </a:rPr>
              <a:t>9</a:t>
            </a:r>
            <a:r>
              <a:rPr lang="en-GB" sz="2800" b="1" dirty="0" smtClean="0">
                <a:solidFill>
                  <a:schemeClr val="accent1">
                    <a:lumMod val="60000"/>
                    <a:lumOff val="40000"/>
                  </a:schemeClr>
                </a:solidFill>
              </a:rPr>
              <a:t> students </a:t>
            </a:r>
            <a:r>
              <a:rPr lang="en-GB" sz="2800" b="1" dirty="0">
                <a:solidFill>
                  <a:schemeClr val="accent1">
                    <a:lumMod val="60000"/>
                    <a:lumOff val="40000"/>
                  </a:schemeClr>
                </a:solidFill>
              </a:rPr>
              <a:t> </a:t>
            </a:r>
            <a:r>
              <a:rPr lang="en-GB" sz="2800" b="1" dirty="0" smtClean="0">
                <a:solidFill>
                  <a:schemeClr val="accent1">
                    <a:lumMod val="60000"/>
                    <a:lumOff val="40000"/>
                  </a:schemeClr>
                </a:solidFill>
              </a:rPr>
              <a:t>are looking at ‘Sanctity of Life’ and will be studying issues related to war and conflict and the impact on life.</a:t>
            </a:r>
          </a:p>
          <a:p>
            <a:pPr marL="0" indent="0" eaLnBrk="1" fontAlgn="auto" hangingPunct="1">
              <a:spcAft>
                <a:spcPts val="0"/>
              </a:spcAft>
              <a:buFont typeface="Wingdings" pitchFamily="2" charset="2"/>
              <a:buNone/>
              <a:defRPr/>
            </a:pPr>
            <a:endParaRPr lang="en-GB" sz="3600" b="1" dirty="0">
              <a:solidFill>
                <a:schemeClr val="bg1"/>
              </a:solidFill>
            </a:endParaRPr>
          </a:p>
          <a:p>
            <a:pPr eaLnBrk="1" fontAlgn="auto" hangingPunct="1">
              <a:spcAft>
                <a:spcPts val="0"/>
              </a:spcAft>
              <a:buFont typeface="Arial" pitchFamily="34" charset="0"/>
              <a:buChar char="•"/>
              <a:defRPr/>
            </a:pPr>
            <a:endParaRPr lang="en-GB" sz="3600" b="1" dirty="0" smtClean="0">
              <a:solidFill>
                <a:schemeClr val="bg1"/>
              </a:solidFill>
            </a:endParaRPr>
          </a:p>
        </p:txBody>
      </p:sp>
    </p:spTree>
  </p:cSld>
  <p:clrMapOvr>
    <a:masterClrMapping/>
  </p:clrMapOvr>
  <p:transition spd="slow" advClick="0" advTm="13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5400" smtClean="0">
                <a:solidFill>
                  <a:schemeClr val="bg1"/>
                </a:solidFill>
              </a:rPr>
              <a:t>					Science</a:t>
            </a:r>
          </a:p>
        </p:txBody>
      </p:sp>
      <p:sp>
        <p:nvSpPr>
          <p:cNvPr id="9219" name="Rectangle 3"/>
          <p:cNvSpPr>
            <a:spLocks noGrp="1" noChangeArrowheads="1"/>
          </p:cNvSpPr>
          <p:nvPr>
            <p:ph idx="1"/>
          </p:nvPr>
        </p:nvSpPr>
        <p:spPr>
          <a:xfrm>
            <a:off x="457200" y="4941888"/>
            <a:ext cx="8229600" cy="1655762"/>
          </a:xfrm>
          <a:solidFill>
            <a:schemeClr val="bg1"/>
          </a:solidFill>
        </p:spPr>
        <p:txBody>
          <a:bodyPr rtlCol="0">
            <a:normAutofit/>
          </a:bodyPr>
          <a:lstStyle/>
          <a:p>
            <a:pPr marL="0" indent="0" algn="ctr" eaLnBrk="1" fontAlgn="auto" hangingPunct="1">
              <a:spcAft>
                <a:spcPts val="0"/>
              </a:spcAft>
              <a:buFont typeface="Wingdings" pitchFamily="2" charset="2"/>
              <a:buNone/>
              <a:defRPr/>
            </a:pPr>
            <a:r>
              <a:rPr lang="en-GB" sz="2400" b="1" dirty="0" smtClean="0"/>
              <a:t>"Hungry for clean water."</a:t>
            </a:r>
            <a:r>
              <a:rPr lang="en-GB" sz="2400" b="1" dirty="0" smtClean="0">
                <a:solidFill>
                  <a:schemeClr val="bg1"/>
                </a:solidFill>
              </a:rPr>
              <a:t> </a:t>
            </a:r>
          </a:p>
          <a:p>
            <a:pPr eaLnBrk="1" fontAlgn="auto" hangingPunct="1">
              <a:spcAft>
                <a:spcPts val="0"/>
              </a:spcAft>
              <a:buFont typeface="Arial" pitchFamily="34" charset="0"/>
              <a:buChar char="•"/>
              <a:defRPr/>
            </a:pPr>
            <a:r>
              <a:rPr lang="en-GB" sz="2400" b="1" dirty="0" smtClean="0"/>
              <a:t>A lesson and a research project with Year 8s on clean water systems and diseases associated with it. Or design a solution activity about water. </a:t>
            </a:r>
          </a:p>
        </p:txBody>
      </p:sp>
    </p:spTree>
  </p:cSld>
  <p:clrMapOvr>
    <a:masterClrMapping/>
  </p:clrMapOvr>
  <p:transition spd="slow" advClick="0" advTm="12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457200" y="122238"/>
            <a:ext cx="2386013" cy="2514600"/>
          </a:xfrm>
        </p:spPr>
        <p:txBody>
          <a:bodyPr/>
          <a:lstStyle/>
          <a:p>
            <a:pPr eaLnBrk="1" hangingPunct="1"/>
            <a:r>
              <a:rPr lang="en-GB" altLang="en-US" smtClean="0">
                <a:solidFill>
                  <a:schemeClr val="bg1"/>
                </a:solidFill>
              </a:rPr>
              <a:t>Support for Learning</a:t>
            </a:r>
          </a:p>
        </p:txBody>
      </p:sp>
      <p:sp>
        <p:nvSpPr>
          <p:cNvPr id="227335" name="Rectangle 7"/>
          <p:cNvSpPr>
            <a:spLocks noGrp="1" noChangeArrowheads="1"/>
          </p:cNvSpPr>
          <p:nvPr>
            <p:ph idx="1"/>
          </p:nvPr>
        </p:nvSpPr>
        <p:spPr>
          <a:xfrm>
            <a:off x="100013" y="5013325"/>
            <a:ext cx="9036050" cy="1728788"/>
          </a:xfrm>
          <a:solidFill>
            <a:srgbClr val="FF0000"/>
          </a:solidFill>
        </p:spPr>
        <p:txBody>
          <a:bodyPr rtlCol="0">
            <a:normAutofit/>
          </a:bodyPr>
          <a:lstStyle/>
          <a:p>
            <a:pPr marL="0" indent="0" eaLnBrk="1" fontAlgn="auto" hangingPunct="1">
              <a:spcAft>
                <a:spcPts val="0"/>
              </a:spcAft>
              <a:buFont typeface="Arial" charset="0"/>
              <a:buNone/>
              <a:defRPr/>
            </a:pPr>
            <a:r>
              <a:rPr lang="en-GB" sz="2400" b="1" dirty="0" smtClean="0">
                <a:solidFill>
                  <a:schemeClr val="bg1"/>
                </a:solidFill>
              </a:rPr>
              <a:t>Support </a:t>
            </a:r>
            <a:r>
              <a:rPr lang="en-GB" sz="2400" b="1" dirty="0">
                <a:solidFill>
                  <a:schemeClr val="bg1"/>
                </a:solidFill>
              </a:rPr>
              <a:t>for Learning will be looking at vocabulary from the materials for ‘Living in One World’. Year 8 students will be trying out the drama-presentation ‘Saving our World’. Students will also be completing the challenge </a:t>
            </a:r>
            <a:r>
              <a:rPr lang="en-GB" sz="2400" b="1" dirty="0" smtClean="0">
                <a:solidFill>
                  <a:schemeClr val="bg1"/>
                </a:solidFill>
              </a:rPr>
              <a:t>word search </a:t>
            </a:r>
            <a:r>
              <a:rPr lang="en-GB" sz="2400" b="1" dirty="0">
                <a:solidFill>
                  <a:schemeClr val="bg1"/>
                </a:solidFill>
              </a:rPr>
              <a:t>from the OWW materials.</a:t>
            </a:r>
          </a:p>
          <a:p>
            <a:pPr eaLnBrk="1" fontAlgn="auto" hangingPunct="1">
              <a:spcAft>
                <a:spcPts val="0"/>
              </a:spcAft>
              <a:buFont typeface="Arial" pitchFamily="34" charset="0"/>
              <a:buChar char="•"/>
              <a:defRPr/>
            </a:pPr>
            <a:endParaRPr lang="en-GB" sz="2400" b="1" dirty="0">
              <a:solidFill>
                <a:schemeClr val="bg1"/>
              </a:solidFill>
            </a:endParaRPr>
          </a:p>
        </p:txBody>
      </p:sp>
    </p:spTree>
  </p:cSld>
  <p:clrMapOvr>
    <a:masterClrMapping/>
  </p:clrMapOvr>
  <p:transition spd="med" advClick="0" advTm="1300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388" y="115888"/>
            <a:ext cx="2592387" cy="1368425"/>
          </a:xfrm>
          <a:solidFill>
            <a:srgbClr val="FF0000"/>
          </a:solidFill>
        </p:spPr>
        <p:txBody>
          <a:bodyPr rtlCol="0">
            <a:normAutofit fontScale="90000"/>
          </a:bodyPr>
          <a:lstStyle/>
          <a:p>
            <a:pPr eaLnBrk="1" fontAlgn="auto" hangingPunct="1">
              <a:spcAft>
                <a:spcPts val="0"/>
              </a:spcAft>
              <a:defRPr/>
            </a:pPr>
            <a:r>
              <a:rPr lang="en-GB" dirty="0" smtClean="0"/>
              <a:t>One World Week</a:t>
            </a:r>
          </a:p>
        </p:txBody>
      </p:sp>
      <p:sp>
        <p:nvSpPr>
          <p:cNvPr id="20483" name="Rectangle 3"/>
          <p:cNvSpPr>
            <a:spLocks noGrp="1" noChangeArrowheads="1"/>
          </p:cNvSpPr>
          <p:nvPr>
            <p:ph idx="1"/>
          </p:nvPr>
        </p:nvSpPr>
        <p:spPr>
          <a:xfrm>
            <a:off x="179388" y="3429000"/>
            <a:ext cx="8208962" cy="2952750"/>
          </a:xfrm>
          <a:solidFill>
            <a:schemeClr val="tx1"/>
          </a:solidFill>
        </p:spPr>
        <p:txBody>
          <a:bodyPr rtlCol="0">
            <a:normAutofit/>
          </a:bodyPr>
          <a:lstStyle/>
          <a:p>
            <a:pPr eaLnBrk="1" fontAlgn="auto" hangingPunct="1">
              <a:spcAft>
                <a:spcPts val="0"/>
              </a:spcAft>
              <a:buFont typeface="Arial" pitchFamily="34" charset="0"/>
              <a:buChar char="•"/>
              <a:defRPr/>
            </a:pPr>
            <a:r>
              <a:rPr lang="en-GB" sz="2800" b="1" dirty="0" smtClean="0">
                <a:solidFill>
                  <a:schemeClr val="accent4">
                    <a:lumMod val="95000"/>
                    <a:lumOff val="5000"/>
                  </a:schemeClr>
                </a:solidFill>
              </a:rPr>
              <a:t>Aims to make us more aware.</a:t>
            </a:r>
          </a:p>
          <a:p>
            <a:pPr eaLnBrk="1" fontAlgn="auto" hangingPunct="1">
              <a:spcAft>
                <a:spcPts val="0"/>
              </a:spcAft>
              <a:buFont typeface="Arial" pitchFamily="34" charset="0"/>
              <a:buChar char="•"/>
              <a:defRPr/>
            </a:pPr>
            <a:r>
              <a:rPr lang="en-GB" sz="2800" b="1" dirty="0" smtClean="0">
                <a:solidFill>
                  <a:schemeClr val="accent4">
                    <a:lumMod val="95000"/>
                    <a:lumOff val="5000"/>
                  </a:schemeClr>
                </a:solidFill>
              </a:rPr>
              <a:t>Aims to help us see that we can make a difference.</a:t>
            </a:r>
          </a:p>
          <a:p>
            <a:pPr eaLnBrk="1" fontAlgn="auto" hangingPunct="1">
              <a:spcAft>
                <a:spcPts val="0"/>
              </a:spcAft>
              <a:buFont typeface="Arial" pitchFamily="34" charset="0"/>
              <a:buChar char="•"/>
              <a:defRPr/>
            </a:pPr>
            <a:r>
              <a:rPr lang="en-GB" sz="2800" b="1" dirty="0" smtClean="0">
                <a:solidFill>
                  <a:schemeClr val="accent4">
                    <a:lumMod val="95000"/>
                    <a:lumOff val="5000"/>
                  </a:schemeClr>
                </a:solidFill>
              </a:rPr>
              <a:t>Aims to bring us closer together.</a:t>
            </a:r>
          </a:p>
          <a:p>
            <a:pPr eaLnBrk="1" fontAlgn="auto" hangingPunct="1">
              <a:spcAft>
                <a:spcPts val="0"/>
              </a:spcAft>
              <a:buFont typeface="Arial" pitchFamily="34" charset="0"/>
              <a:buChar char="•"/>
              <a:defRPr/>
            </a:pPr>
            <a:r>
              <a:rPr lang="en-GB" sz="2800" b="1" dirty="0" smtClean="0">
                <a:solidFill>
                  <a:schemeClr val="accent4">
                    <a:lumMod val="95000"/>
                    <a:lumOff val="5000"/>
                  </a:schemeClr>
                </a:solidFill>
              </a:rPr>
              <a:t>Aims to make us THINK and then ACT.</a:t>
            </a:r>
          </a:p>
          <a:p>
            <a:pPr eaLnBrk="1" fontAlgn="auto" hangingPunct="1">
              <a:spcAft>
                <a:spcPts val="0"/>
              </a:spcAft>
              <a:buFont typeface="Arial" pitchFamily="34" charset="0"/>
              <a:buChar char="•"/>
              <a:defRPr/>
            </a:pPr>
            <a:r>
              <a:rPr lang="en-GB" sz="2800" b="1" dirty="0" smtClean="0">
                <a:solidFill>
                  <a:schemeClr val="accent4">
                    <a:lumMod val="95000"/>
                    <a:lumOff val="5000"/>
                  </a:schemeClr>
                </a:solidFill>
              </a:rPr>
              <a:t>What can you do to make it a fairer world?</a:t>
            </a:r>
          </a:p>
        </p:txBody>
      </p:sp>
    </p:spTree>
  </p:cSld>
  <p:clrMapOvr>
    <a:masterClrMapping/>
  </p:clrMapOvr>
  <p:transition spd="slow" advClick="0" advTm="1500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a:xfrm>
            <a:off x="755650" y="620713"/>
            <a:ext cx="7772400" cy="1470025"/>
          </a:xfrm>
          <a:solidFill>
            <a:schemeClr val="tx2">
              <a:lumMod val="50000"/>
            </a:schemeClr>
          </a:solidFill>
        </p:spPr>
        <p:txBody>
          <a:bodyPr rtlCol="0">
            <a:normAutofit/>
          </a:bodyPr>
          <a:lstStyle/>
          <a:p>
            <a:pPr eaLnBrk="1" fontAlgn="auto" hangingPunct="1">
              <a:spcAft>
                <a:spcPts val="0"/>
              </a:spcAft>
              <a:defRPr/>
            </a:pPr>
            <a:r>
              <a:rPr lang="en-GB" dirty="0" smtClean="0">
                <a:solidFill>
                  <a:schemeClr val="bg1"/>
                </a:solidFill>
              </a:rPr>
              <a:t>More than enough for      </a:t>
            </a:r>
            <a:br>
              <a:rPr lang="en-GB" dirty="0" smtClean="0">
                <a:solidFill>
                  <a:schemeClr val="bg1"/>
                </a:solidFill>
              </a:rPr>
            </a:br>
            <a:r>
              <a:rPr lang="en-GB" dirty="0" smtClean="0">
                <a:solidFill>
                  <a:schemeClr val="bg1"/>
                </a:solidFill>
              </a:rPr>
              <a:t> ONE WORLD</a:t>
            </a:r>
          </a:p>
        </p:txBody>
      </p:sp>
      <p:sp>
        <p:nvSpPr>
          <p:cNvPr id="20483" name="Rectangle 5"/>
          <p:cNvSpPr>
            <a:spLocks noGrp="1" noChangeArrowheads="1"/>
          </p:cNvSpPr>
          <p:nvPr>
            <p:ph type="subTitle" idx="1"/>
          </p:nvPr>
        </p:nvSpPr>
        <p:spPr>
          <a:xfrm>
            <a:off x="179388" y="2852738"/>
            <a:ext cx="5184775" cy="3671887"/>
          </a:xfrm>
          <a:blipFill dpi="0" rotWithShape="1">
            <a:blip r:embed="rId4"/>
            <a:srcRect/>
            <a:stretch>
              <a:fillRect/>
            </a:stretch>
          </a:blipFill>
        </p:spPr>
        <p:txBody>
          <a:bodyPr/>
          <a:lstStyle/>
          <a:p>
            <a:pPr eaLnBrk="1" hangingPunct="1"/>
            <a:endParaRPr lang="en-US" altLang="en-US" b="1" smtClean="0">
              <a:solidFill>
                <a:schemeClr val="tx2"/>
              </a:solidFill>
            </a:endParaRPr>
          </a:p>
          <a:p>
            <a:pPr eaLnBrk="1" hangingPunct="1"/>
            <a:endParaRPr lang="en-US" altLang="en-US" b="1" smtClean="0">
              <a:solidFill>
                <a:schemeClr val="tx2"/>
              </a:solidFill>
            </a:endParaRPr>
          </a:p>
        </p:txBody>
      </p:sp>
      <p:pic>
        <p:nvPicPr>
          <p:cNvPr id="2048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36838"/>
            <a:ext cx="61769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9213" y="3336925"/>
            <a:ext cx="5291137"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946275"/>
            <a:ext cx="414813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0"/>
            <a:ext cx="54387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14288"/>
            <a:ext cx="3700462"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042988" y="2266950"/>
            <a:ext cx="6697662" cy="1938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a:solidFill>
                  <a:schemeClr val="bg1"/>
                </a:solidFill>
              </a:rPr>
              <a:t>The year 8’s are working on an ‘Issues’ project – looking at themes like the environment,     child slavery, poverty, animal cruelty and war</a:t>
            </a:r>
          </a:p>
          <a:p>
            <a:pPr algn="ctr" eaLnBrk="1" hangingPunct="1"/>
            <a:r>
              <a:rPr lang="en-GB" altLang="en-US" sz="2400">
                <a:solidFill>
                  <a:schemeClr val="bg1"/>
                </a:solidFill>
              </a:rPr>
              <a:t>In groups they are creating their own Banksy style graffiti </a:t>
            </a:r>
          </a:p>
        </p:txBody>
      </p:sp>
      <p:sp>
        <p:nvSpPr>
          <p:cNvPr id="3079" name="TextBox 5"/>
          <p:cNvSpPr txBox="1">
            <a:spLocks noChangeArrowheads="1"/>
          </p:cNvSpPr>
          <p:nvPr/>
        </p:nvSpPr>
        <p:spPr bwMode="auto">
          <a:xfrm>
            <a:off x="11113" y="260350"/>
            <a:ext cx="1465262" cy="7699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4400" b="1"/>
              <a:t>ART</a:t>
            </a:r>
          </a:p>
        </p:txBody>
      </p:sp>
    </p:spTree>
  </p:cSld>
  <p:clrMapOvr>
    <a:masterClrMapping/>
  </p:clrMapOvr>
  <p:transition spd="slow" advClick="0" advTm="1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r" eaLnBrk="1" hangingPunct="1"/>
            <a:r>
              <a:rPr lang="en-GB" altLang="en-US" sz="4800" smtClean="0">
                <a:solidFill>
                  <a:schemeClr val="bg1"/>
                </a:solidFill>
              </a:rPr>
              <a:t>Dance</a:t>
            </a:r>
          </a:p>
        </p:txBody>
      </p:sp>
      <p:sp>
        <p:nvSpPr>
          <p:cNvPr id="14339" name="Rectangle 3"/>
          <p:cNvSpPr>
            <a:spLocks noGrp="1" noChangeArrowheads="1"/>
          </p:cNvSpPr>
          <p:nvPr>
            <p:ph idx="1"/>
          </p:nvPr>
        </p:nvSpPr>
        <p:spPr>
          <a:xfrm>
            <a:off x="179388" y="4437063"/>
            <a:ext cx="8640762" cy="2305050"/>
          </a:xfrm>
          <a:solidFill>
            <a:srgbClr val="7030A0"/>
          </a:solidFill>
        </p:spPr>
        <p:txBody>
          <a:bodyPr rtlCol="0">
            <a:normAutofit fontScale="92500"/>
          </a:bodyPr>
          <a:lstStyle/>
          <a:p>
            <a:pPr marL="0" indent="0" eaLnBrk="1" hangingPunct="1">
              <a:buFont typeface="Wingdings" pitchFamily="2" charset="2"/>
              <a:buNone/>
              <a:defRPr/>
            </a:pPr>
            <a:r>
              <a:rPr lang="en-GB" sz="2800" b="1" dirty="0">
                <a:solidFill>
                  <a:schemeClr val="bg1"/>
                </a:solidFill>
              </a:rPr>
              <a:t>Year 7's will be focusing on Dances from around the world. Looking at the contrasts and similarities in culture through movement and performance. (This will continue throughout the year so that each tutor group can experience it)</a:t>
            </a:r>
          </a:p>
          <a:p>
            <a:pPr eaLnBrk="1" fontAlgn="auto" hangingPunct="1">
              <a:spcAft>
                <a:spcPts val="0"/>
              </a:spcAft>
              <a:buFont typeface="Wingdings" pitchFamily="2" charset="2"/>
              <a:buNone/>
              <a:defRPr/>
            </a:pPr>
            <a:r>
              <a:rPr lang="en-GB" sz="2800" b="1" dirty="0" smtClean="0">
                <a:solidFill>
                  <a:schemeClr val="bg1"/>
                </a:solidFill>
              </a:rPr>
              <a:t> </a:t>
            </a:r>
          </a:p>
        </p:txBody>
      </p:sp>
    </p:spTree>
  </p:cSld>
  <p:clrMapOvr>
    <a:masterClrMapping/>
  </p:clrMapOvr>
  <p:transition spd="slow" advClick="0" advTm="6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3000" r="-13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50825" y="188913"/>
            <a:ext cx="1800225" cy="1009650"/>
          </a:xfrm>
          <a:solidFill>
            <a:schemeClr val="tx2">
              <a:lumMod val="20000"/>
              <a:lumOff val="80000"/>
            </a:schemeClr>
          </a:solidFill>
        </p:spPr>
        <p:txBody>
          <a:bodyPr/>
          <a:lstStyle/>
          <a:p>
            <a:pPr eaLnBrk="1" hangingPunct="1">
              <a:defRPr/>
            </a:pPr>
            <a:r>
              <a:rPr lang="en-GB" sz="5400" dirty="0" smtClean="0">
                <a:solidFill>
                  <a:srgbClr val="C00000"/>
                </a:solidFill>
              </a:rPr>
              <a:t>D&amp;T</a:t>
            </a:r>
          </a:p>
        </p:txBody>
      </p:sp>
      <p:sp>
        <p:nvSpPr>
          <p:cNvPr id="5123" name="Rectangle 3"/>
          <p:cNvSpPr>
            <a:spLocks noGrp="1" noChangeArrowheads="1"/>
          </p:cNvSpPr>
          <p:nvPr>
            <p:ph type="subTitle" idx="1"/>
          </p:nvPr>
        </p:nvSpPr>
        <p:spPr>
          <a:xfrm>
            <a:off x="107950" y="5300663"/>
            <a:ext cx="8856663" cy="1223962"/>
          </a:xfrm>
          <a:solidFill>
            <a:schemeClr val="bg2"/>
          </a:solidFill>
        </p:spPr>
        <p:txBody>
          <a:bodyPr/>
          <a:lstStyle/>
          <a:p>
            <a:pPr algn="l" eaLnBrk="1" hangingPunct="1"/>
            <a:r>
              <a:rPr lang="en-GB" altLang="en-US" sz="2400" smtClean="0">
                <a:solidFill>
                  <a:schemeClr val="tx1"/>
                </a:solidFill>
              </a:rPr>
              <a:t>Upper school students will be considering the effect of the demand for materials upon the environment and how sources can be managed to enable sustainability.</a:t>
            </a:r>
          </a:p>
          <a:p>
            <a:pPr algn="l" eaLnBrk="1" hangingPunct="1"/>
            <a:endParaRPr lang="en-GB" altLang="en-US" sz="2400" smtClean="0">
              <a:solidFill>
                <a:schemeClr val="tx1"/>
              </a:solidFill>
            </a:endParaRPr>
          </a:p>
          <a:p>
            <a:pPr eaLnBrk="1" hangingPunct="1"/>
            <a:r>
              <a:rPr lang="en-GB" altLang="en-US" sz="2400" smtClean="0">
                <a:solidFill>
                  <a:schemeClr val="tx1"/>
                </a:solidFill>
              </a:rPr>
              <a:t> </a:t>
            </a:r>
          </a:p>
        </p:txBody>
      </p:sp>
    </p:spTree>
  </p:cSld>
  <p:clrMapOvr>
    <a:masterClrMapping/>
  </p:clrMapOvr>
  <p:transition spd="med" advClick="0" advTm="14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32588" y="274638"/>
            <a:ext cx="1954212" cy="1143000"/>
          </a:xfrm>
          <a:solidFill>
            <a:schemeClr val="bg1"/>
          </a:solidFill>
        </p:spPr>
        <p:txBody>
          <a:bodyPr/>
          <a:lstStyle/>
          <a:p>
            <a:pPr eaLnBrk="1" hangingPunct="1"/>
            <a:r>
              <a:rPr lang="en-GB" altLang="en-US" sz="4000" b="1" smtClean="0"/>
              <a:t>Drama</a:t>
            </a:r>
          </a:p>
        </p:txBody>
      </p:sp>
      <p:sp>
        <p:nvSpPr>
          <p:cNvPr id="117763" name="Rectangle 3"/>
          <p:cNvSpPr>
            <a:spLocks noGrp="1" noChangeArrowheads="1"/>
          </p:cNvSpPr>
          <p:nvPr>
            <p:ph idx="1"/>
          </p:nvPr>
        </p:nvSpPr>
        <p:spPr>
          <a:xfrm>
            <a:off x="107950" y="4149725"/>
            <a:ext cx="9036050" cy="2519363"/>
          </a:xfrm>
          <a:solidFill>
            <a:srgbClr val="FFC000"/>
          </a:solidFill>
        </p:spPr>
        <p:txBody>
          <a:bodyPr rtlCol="0">
            <a:normAutofit lnSpcReduction="10000"/>
          </a:bodyPr>
          <a:lstStyle/>
          <a:p>
            <a:pPr eaLnBrk="1" fontAlgn="auto" hangingPunct="1">
              <a:lnSpc>
                <a:spcPct val="90000"/>
              </a:lnSpc>
              <a:spcAft>
                <a:spcPts val="0"/>
              </a:spcAft>
              <a:defRPr/>
            </a:pPr>
            <a:r>
              <a:rPr lang="en-GB" sz="2800" b="1" dirty="0" smtClean="0"/>
              <a:t>Year 11s will be working on a topic linked to Homelessness. </a:t>
            </a:r>
          </a:p>
          <a:p>
            <a:pPr eaLnBrk="1" fontAlgn="auto" hangingPunct="1">
              <a:lnSpc>
                <a:spcPct val="90000"/>
              </a:lnSpc>
              <a:spcAft>
                <a:spcPts val="0"/>
              </a:spcAft>
              <a:buFont typeface="Arial" pitchFamily="34" charset="0"/>
              <a:buChar char="•"/>
              <a:defRPr/>
            </a:pPr>
            <a:r>
              <a:rPr lang="en-GB" sz="2800" b="1" dirty="0" smtClean="0"/>
              <a:t>Why people in other countries are made homeless through no fault of their own.</a:t>
            </a:r>
          </a:p>
          <a:p>
            <a:pPr eaLnBrk="1" fontAlgn="auto" hangingPunct="1">
              <a:lnSpc>
                <a:spcPct val="90000"/>
              </a:lnSpc>
              <a:spcAft>
                <a:spcPts val="0"/>
              </a:spcAft>
              <a:buFont typeface="Arial" pitchFamily="34" charset="0"/>
              <a:buChar char="•"/>
              <a:defRPr/>
            </a:pPr>
            <a:r>
              <a:rPr lang="en-GB" sz="2800" b="1" dirty="0" smtClean="0"/>
              <a:t>This helps students to understand the feelings and issues connected with an aspect of today’s world.</a:t>
            </a:r>
          </a:p>
        </p:txBody>
      </p:sp>
    </p:spTree>
  </p:cSld>
  <p:clrMapOvr>
    <a:masterClrMapping/>
  </p:clrMapOvr>
  <p:transition spd="slow" advClick="0" advTm="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42138">
            <a:off x="248771" y="224559"/>
            <a:ext cx="2282926" cy="2069813"/>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36730"/>
            <a:ext cx="2619375" cy="1743075"/>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172" name="TextBox 5"/>
          <p:cNvSpPr txBox="1">
            <a:spLocks noChangeArrowheads="1"/>
          </p:cNvSpPr>
          <p:nvPr/>
        </p:nvSpPr>
        <p:spPr bwMode="auto">
          <a:xfrm>
            <a:off x="5292725" y="57150"/>
            <a:ext cx="3600450" cy="1477963"/>
          </a:xfrm>
          <a:prstGeom prst="rect">
            <a:avLst/>
          </a:prstGeom>
          <a:solidFill>
            <a:srgbClr val="92D050"/>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Year 7 are studying conflict poetry and novel. Students will  be looking at world affairs and linking them to creative writing. </a:t>
            </a:r>
          </a:p>
          <a:p>
            <a:pPr eaLnBrk="1" hangingPunct="1"/>
            <a:endParaRPr lang="en-GB" altLang="en-US"/>
          </a:p>
        </p:txBody>
      </p:sp>
      <p:sp>
        <p:nvSpPr>
          <p:cNvPr id="2" name="Title 1"/>
          <p:cNvSpPr>
            <a:spLocks noGrp="1"/>
          </p:cNvSpPr>
          <p:nvPr>
            <p:ph type="ctrTitle"/>
          </p:nvPr>
        </p:nvSpPr>
        <p:spPr>
          <a:xfrm>
            <a:off x="971600" y="2790322"/>
            <a:ext cx="7772400" cy="1646790"/>
          </a:xfrm>
          <a:extLst/>
        </p:spPr>
        <p:txBody>
          <a:bodyPr rtlCol="0">
            <a:normAutofit/>
          </a:bodyPr>
          <a:lstStyle/>
          <a:p>
            <a:pPr eaLnBrk="1" fontAlgn="auto" hangingPunct="1">
              <a:spcAft>
                <a:spcPts val="0"/>
              </a:spcAft>
              <a:defRPr/>
            </a:pPr>
            <a:r>
              <a:rPr lang="en-GB" b="1" dirty="0" smtClean="0"/>
              <a:t>One </a:t>
            </a:r>
            <a:r>
              <a:rPr lang="en-GB" b="1" dirty="0" smtClean="0">
                <a:ln>
                  <a:solidFill>
                    <a:schemeClr val="tx1"/>
                  </a:solidFill>
                </a:ln>
              </a:rPr>
              <a:t>World</a:t>
            </a:r>
            <a:r>
              <a:rPr lang="en-GB" b="1" dirty="0" smtClean="0"/>
              <a:t> Week</a:t>
            </a:r>
            <a:br>
              <a:rPr lang="en-GB" b="1" dirty="0" smtClean="0"/>
            </a:br>
            <a:endParaRPr lang="en-GB" b="1" dirty="0"/>
          </a:p>
        </p:txBody>
      </p:sp>
      <p:sp>
        <p:nvSpPr>
          <p:cNvPr id="5" name="Subtitle 4"/>
          <p:cNvSpPr>
            <a:spLocks noGrp="1"/>
          </p:cNvSpPr>
          <p:nvPr>
            <p:ph type="subTitle" idx="1"/>
          </p:nvPr>
        </p:nvSpPr>
        <p:spPr>
          <a:xfrm>
            <a:off x="1371600" y="4032250"/>
            <a:ext cx="6400800" cy="1606550"/>
          </a:xfrm>
        </p:spPr>
        <p:txBody>
          <a:bodyPr rtlCol="0">
            <a:normAutofit/>
          </a:bodyPr>
          <a:lstStyle/>
          <a:p>
            <a:pPr eaLnBrk="1" fontAlgn="auto" hangingPunct="1">
              <a:spcAft>
                <a:spcPts val="0"/>
              </a:spcAft>
              <a:buFont typeface="Arial" pitchFamily="34" charset="0"/>
              <a:buNone/>
              <a:defRPr/>
            </a:pPr>
            <a:endParaRPr lang="en-GB" dirty="0" smtClean="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42054">
            <a:off x="190571" y="1505009"/>
            <a:ext cx="2790825" cy="16383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570" y="1870174"/>
            <a:ext cx="2871763" cy="107481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5751" y="1639466"/>
            <a:ext cx="2285744" cy="1369387"/>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379" y="1259465"/>
            <a:ext cx="1302153" cy="1845598"/>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9879" y="3211708"/>
            <a:ext cx="1362142" cy="188734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8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4475" y="4941888"/>
            <a:ext cx="24447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2738" y="4725144"/>
            <a:ext cx="2669283" cy="200196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182" name="TextBox 6"/>
          <p:cNvSpPr txBox="1">
            <a:spLocks noChangeArrowheads="1"/>
          </p:cNvSpPr>
          <p:nvPr/>
        </p:nvSpPr>
        <p:spPr bwMode="auto">
          <a:xfrm>
            <a:off x="3732213" y="4500563"/>
            <a:ext cx="2489200" cy="230822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Year 8 will be linking OWW to the campaign and non-fiction unit of work. They will also be doing Speaking &amp; Listening activities, discussing girls’ education in Iran</a:t>
            </a:r>
          </a:p>
        </p:txBody>
      </p:sp>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73020" y="4296974"/>
            <a:ext cx="2147665" cy="1431258"/>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184" name="TextBox 7"/>
          <p:cNvSpPr txBox="1">
            <a:spLocks noChangeArrowheads="1"/>
          </p:cNvSpPr>
          <p:nvPr/>
        </p:nvSpPr>
        <p:spPr bwMode="auto">
          <a:xfrm>
            <a:off x="31750" y="2686050"/>
            <a:ext cx="2376488" cy="2032000"/>
          </a:xfrm>
          <a:prstGeom prst="rect">
            <a:avLst/>
          </a:prstGeom>
          <a:solidFill>
            <a:srgbClr val="00B0F0"/>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Year 9 will be looking at Less Economically Developed Countries and how tourism can affect them. This is in the travel writing unit.</a:t>
            </a:r>
          </a:p>
          <a:p>
            <a:pPr eaLnBrk="1" hangingPunct="1"/>
            <a:endParaRPr lang="en-GB" altLang="en-US"/>
          </a:p>
        </p:txBody>
      </p:sp>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993" y="4806027"/>
            <a:ext cx="1473020" cy="196409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19049" y="5637138"/>
            <a:ext cx="1847702" cy="1220862"/>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187" name="Subtitle 3"/>
          <p:cNvSpPr txBox="1">
            <a:spLocks/>
          </p:cNvSpPr>
          <p:nvPr/>
        </p:nvSpPr>
        <p:spPr bwMode="auto">
          <a:xfrm>
            <a:off x="1497013" y="3563938"/>
            <a:ext cx="6400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GB" altLang="en-US" sz="4000" b="1">
                <a:latin typeface="Calibri" pitchFamily="34" charset="0"/>
              </a:rPr>
              <a:t>English Department</a:t>
            </a:r>
          </a:p>
        </p:txBody>
      </p:sp>
    </p:spTree>
  </p:cSld>
  <p:clrMapOvr>
    <a:masterClrMapping/>
  </p:clrMapOvr>
  <p:transition spd="slow" advClick="0" advTm="24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388" y="115888"/>
            <a:ext cx="4392612" cy="2160587"/>
          </a:xfrm>
          <a:solidFill>
            <a:schemeClr val="bg2">
              <a:lumMod val="75000"/>
            </a:schemeClr>
          </a:solidFill>
        </p:spPr>
        <p:txBody>
          <a:bodyPr rtlCol="0">
            <a:normAutofit fontScale="90000"/>
          </a:bodyPr>
          <a:lstStyle/>
          <a:p>
            <a:pPr eaLnBrk="1" fontAlgn="auto" hangingPunct="1">
              <a:spcAft>
                <a:spcPts val="0"/>
              </a:spcAft>
              <a:defRPr/>
            </a:pPr>
            <a:r>
              <a:rPr lang="en-GB" dirty="0" smtClean="0"/>
              <a:t/>
            </a:r>
            <a:br>
              <a:rPr lang="en-GB" dirty="0" smtClean="0"/>
            </a:br>
            <a:r>
              <a:rPr lang="en-GB" dirty="0" smtClean="0"/>
              <a:t>During one  World Week</a:t>
            </a:r>
            <a:r>
              <a:rPr lang="en-GB" dirty="0"/>
              <a:t/>
            </a:r>
            <a:br>
              <a:rPr lang="en-GB" dirty="0"/>
            </a:br>
            <a:r>
              <a:rPr lang="en-GB" b="1" dirty="0" smtClean="0"/>
              <a:t>Geography</a:t>
            </a:r>
            <a:r>
              <a:rPr lang="en-GB" dirty="0" smtClean="0"/>
              <a:t> </a:t>
            </a:r>
            <a:br>
              <a:rPr lang="en-GB" dirty="0" smtClean="0"/>
            </a:br>
            <a:endParaRPr lang="en-GB" dirty="0"/>
          </a:p>
        </p:txBody>
      </p:sp>
      <p:sp>
        <p:nvSpPr>
          <p:cNvPr id="3" name="Subtitle 2"/>
          <p:cNvSpPr>
            <a:spLocks noGrp="1"/>
          </p:cNvSpPr>
          <p:nvPr>
            <p:ph type="subTitle" idx="4294967295"/>
          </p:nvPr>
        </p:nvSpPr>
        <p:spPr>
          <a:xfrm>
            <a:off x="107950" y="3068638"/>
            <a:ext cx="4679950" cy="3673475"/>
          </a:xfrm>
        </p:spPr>
        <p:txBody>
          <a:bodyPr rtlCol="0">
            <a:normAutofit fontScale="85000" lnSpcReduction="10000"/>
          </a:bodyPr>
          <a:lstStyle/>
          <a:p>
            <a:pPr eaLnBrk="1" fontAlgn="auto" hangingPunct="1">
              <a:spcAft>
                <a:spcPts val="0"/>
              </a:spcAft>
              <a:buFont typeface="Arial" pitchFamily="34" charset="0"/>
              <a:buChar char="•"/>
              <a:defRPr/>
            </a:pPr>
            <a:r>
              <a:rPr lang="en-GB" dirty="0" smtClean="0"/>
              <a:t>Year 9  will look at Global development patterns and compare countries using social and economic data. </a:t>
            </a:r>
          </a:p>
          <a:p>
            <a:pPr eaLnBrk="1" fontAlgn="auto" hangingPunct="1">
              <a:spcAft>
                <a:spcPts val="0"/>
              </a:spcAft>
              <a:buFont typeface="Arial" pitchFamily="34" charset="0"/>
              <a:buChar char="•"/>
              <a:defRPr/>
            </a:pPr>
            <a:r>
              <a:rPr lang="en-GB" dirty="0" smtClean="0"/>
              <a:t>Year 8 – Are looking at the delicate balance of life within the desert ecosystem and how people have adapted to live there.</a:t>
            </a:r>
            <a:endParaRPr lang="en-GB" dirty="0"/>
          </a:p>
        </p:txBody>
      </p:sp>
      <p:pic>
        <p:nvPicPr>
          <p:cNvPr id="8196" name="Picture 2" descr="http://genevalunch.com/files/2010/09/un_millennium_development_goals_chappa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79400"/>
            <a:ext cx="396081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4.bp.blogspot.com/_tKOxaoQ86pk/SMF5LR8HGiI/AAAAAAAAAO4/dl304U5q87c/s400/Desert+People+With+Cam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3933825"/>
            <a:ext cx="40211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par>
                          <p:cTn id="8" fill="hold" nodeType="afterGroup">
                            <p:stCondLst>
                              <p:cond delay="36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stCondLst>
                                            <p:cond delay="0"/>
                                          </p:stCondLst>
                                        </p:cTn>
                                        <p:tgtEl>
                                          <p:spTgt spid="3">
                                            <p:txEl>
                                              <p:pRg st="0" end="0"/>
                                            </p:txEl>
                                          </p:spTgt>
                                        </p:tgtEl>
                                      </p:cBhvr>
                                    </p:animEffect>
                                  </p:childTnLst>
                                </p:cTn>
                              </p:par>
                            </p:childTnLst>
                          </p:cTn>
                        </p:par>
                        <p:par>
                          <p:cTn id="12" fill="hold" nodeType="afterGroup">
                            <p:stCondLst>
                              <p:cond delay="83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388" y="115888"/>
            <a:ext cx="2376487" cy="83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GB" sz="4800" b="1" dirty="0"/>
              <a:t>History</a:t>
            </a:r>
          </a:p>
        </p:txBody>
      </p:sp>
      <p:sp>
        <p:nvSpPr>
          <p:cNvPr id="5" name="TextBox 4"/>
          <p:cNvSpPr txBox="1"/>
          <p:nvPr/>
        </p:nvSpPr>
        <p:spPr>
          <a:xfrm>
            <a:off x="179388" y="4365104"/>
            <a:ext cx="8857108" cy="2308324"/>
          </a:xfrm>
          <a:prstGeom prst="rect">
            <a:avLst/>
          </a:prstGeom>
          <a:solidFill>
            <a:schemeClr val="lt1">
              <a:alpha val="70000"/>
            </a:schemeClr>
          </a:solidFill>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sz="2400" dirty="0"/>
              <a:t>Some of  year 9 will be looking at the rise of Adolf Hitler and the causes of the Second World War which saw hostilities </a:t>
            </a:r>
            <a:r>
              <a:rPr lang="en-GB" sz="2400" i="1" dirty="0"/>
              <a:t>across the globe.</a:t>
            </a:r>
          </a:p>
          <a:p>
            <a:pPr>
              <a:defRPr/>
            </a:pPr>
            <a:endParaRPr lang="en-GB" sz="2400" dirty="0"/>
          </a:p>
          <a:p>
            <a:pPr>
              <a:defRPr/>
            </a:pPr>
            <a:r>
              <a:rPr lang="en-GB" sz="2400" dirty="0"/>
              <a:t>Year 8 will be looking at the experience of the French during a revolution that still has an impact on the world today.</a:t>
            </a:r>
          </a:p>
        </p:txBody>
      </p:sp>
    </p:spTree>
  </p:cSld>
  <p:clrMapOvr>
    <a:masterClrMapping/>
  </p:clrMapOvr>
  <p:transition spd="med" advClick="0" advTm="10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000" r="-2000"/>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443663" y="274638"/>
            <a:ext cx="2376487" cy="1143000"/>
          </a:xfrm>
          <a:solidFill>
            <a:srgbClr val="FF0000"/>
          </a:solidFill>
        </p:spPr>
        <p:txBody>
          <a:bodyPr/>
          <a:lstStyle/>
          <a:p>
            <a:pPr eaLnBrk="1" hangingPunct="1"/>
            <a:r>
              <a:rPr lang="en-GB" altLang="en-US" sz="5400" b="1" smtClean="0"/>
              <a:t>Maths</a:t>
            </a:r>
            <a:endParaRPr lang="en-GB" altLang="en-US" sz="5400" b="1" smtClean="0">
              <a:solidFill>
                <a:schemeClr val="bg1"/>
              </a:solidFill>
            </a:endParaRPr>
          </a:p>
        </p:txBody>
      </p:sp>
      <p:sp>
        <p:nvSpPr>
          <p:cNvPr id="10243" name="Rectangle 3"/>
          <p:cNvSpPr>
            <a:spLocks noGrp="1" noChangeArrowheads="1"/>
          </p:cNvSpPr>
          <p:nvPr>
            <p:ph idx="1"/>
          </p:nvPr>
        </p:nvSpPr>
        <p:spPr>
          <a:xfrm>
            <a:off x="0" y="4906963"/>
            <a:ext cx="9144000" cy="1944687"/>
          </a:xfrm>
          <a:solidFill>
            <a:srgbClr val="FF0000"/>
          </a:solidFill>
        </p:spPr>
        <p:txBody>
          <a:bodyPr/>
          <a:lstStyle/>
          <a:p>
            <a:pPr eaLnBrk="1" hangingPunct="1"/>
            <a:r>
              <a:rPr lang="en-GB" altLang="en-US" sz="2800" b="1" smtClean="0"/>
              <a:t>The Maths Department will be looking at the typical salaries for a range of jobs in the UK.</a:t>
            </a:r>
          </a:p>
          <a:p>
            <a:pPr eaLnBrk="1" hangingPunct="1"/>
            <a:r>
              <a:rPr lang="en-GB" altLang="en-US" sz="2800" b="1" smtClean="0"/>
              <a:t>These will then be compared to salaries across the world to place them in a global context.</a:t>
            </a:r>
          </a:p>
        </p:txBody>
      </p:sp>
    </p:spTree>
  </p:cSld>
  <p:clrMapOvr>
    <a:masterClrMapping/>
  </p:clrMapOvr>
  <p:transition spd="med" advClick="0" advTm="15000">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3068</TotalTime>
  <Words>757</Words>
  <Application>Microsoft Office PowerPoint</Application>
  <PresentationFormat>On-screen Show (4:3)</PresentationFormat>
  <Paragraphs>69</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Wingdings</vt:lpstr>
      <vt:lpstr>Times New Roman</vt:lpstr>
      <vt:lpstr>Office Theme</vt:lpstr>
      <vt:lpstr>PowerPoint Presentation</vt:lpstr>
      <vt:lpstr>PowerPoint Presentation</vt:lpstr>
      <vt:lpstr>Dance</vt:lpstr>
      <vt:lpstr>D&amp;T</vt:lpstr>
      <vt:lpstr>Drama</vt:lpstr>
      <vt:lpstr>One World Week </vt:lpstr>
      <vt:lpstr> During one  World Week Geography  </vt:lpstr>
      <vt:lpstr>PowerPoint Presentation</vt:lpstr>
      <vt:lpstr>Maths</vt:lpstr>
      <vt:lpstr>  Media Studies  GCSE   </vt:lpstr>
      <vt:lpstr>Modern Foreign Languages</vt:lpstr>
      <vt:lpstr>Music</vt:lpstr>
      <vt:lpstr>PowerPoint Presentation</vt:lpstr>
      <vt:lpstr>Physical Education</vt:lpstr>
      <vt:lpstr>PSRE</vt:lpstr>
      <vt:lpstr>     Science</vt:lpstr>
      <vt:lpstr>Support for Learning</vt:lpstr>
      <vt:lpstr>One World Week</vt:lpstr>
      <vt:lpstr>More than enough for        ONE WORLD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dc:creator>
  <cp:lastModifiedBy>Home</cp:lastModifiedBy>
  <cp:revision>134</cp:revision>
  <cp:lastPrinted>2012-10-18T15:03:29Z</cp:lastPrinted>
  <dcterms:created xsi:type="dcterms:W3CDTF">2007-10-07T11:55:33Z</dcterms:created>
  <dcterms:modified xsi:type="dcterms:W3CDTF">2013-11-15T11:49:40Z</dcterms:modified>
</cp:coreProperties>
</file>